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 id="2147483658" r:id="rId2"/>
  </p:sldMasterIdLst>
  <p:notesMasterIdLst>
    <p:notesMasterId r:id="rId26"/>
  </p:notesMasterIdLst>
  <p:handoutMasterIdLst>
    <p:handoutMasterId r:id="rId27"/>
  </p:handoutMasterIdLst>
  <p:sldIdLst>
    <p:sldId id="256" r:id="rId3"/>
    <p:sldId id="257" r:id="rId4"/>
    <p:sldId id="258" r:id="rId5"/>
    <p:sldId id="259" r:id="rId6"/>
    <p:sldId id="280" r:id="rId7"/>
    <p:sldId id="260" r:id="rId8"/>
    <p:sldId id="261" r:id="rId9"/>
    <p:sldId id="262" r:id="rId10"/>
    <p:sldId id="263" r:id="rId11"/>
    <p:sldId id="264" r:id="rId12"/>
    <p:sldId id="265" r:id="rId13"/>
    <p:sldId id="266" r:id="rId14"/>
    <p:sldId id="267" r:id="rId15"/>
    <p:sldId id="269" r:id="rId16"/>
    <p:sldId id="270" r:id="rId17"/>
    <p:sldId id="271" r:id="rId18"/>
    <p:sldId id="272" r:id="rId19"/>
    <p:sldId id="273" r:id="rId20"/>
    <p:sldId id="274" r:id="rId21"/>
    <p:sldId id="281" r:id="rId22"/>
    <p:sldId id="282" r:id="rId23"/>
    <p:sldId id="276" r:id="rId24"/>
    <p:sldId id="277" r:id="rId25"/>
  </p:sldIdLst>
  <p:sldSz cx="9144000" cy="6858000" type="screen4x3"/>
  <p:notesSz cx="6735763" cy="9866313"/>
  <p:embeddedFontLst>
    <p:embeddedFont>
      <p:font typeface="Century Gothic" panose="020B0502020202020204"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11/09/2024</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11/09/2024</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0C0F1F42-3858-446F-878C-04DA83196EB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9"/>
            <a:ext cx="7772400" cy="1793839"/>
          </a:xfrm>
        </p:spPr>
        <p:txBody>
          <a:bodyPr numCol="1" anchor="b">
            <a:normAutofit/>
          </a:bodyPr>
          <a:lstStyle>
            <a:lvl1pPr algn="ctr">
              <a:defRPr sz="375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1875" cap="all" baseline="0">
                <a:solidFill>
                  <a:srgbClr val="2D2D2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397146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4"/>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2166129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45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63000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2"/>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2"/>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949181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6"/>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1800" b="0"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4"/>
            <a:ext cx="3868340" cy="2768285"/>
          </a:xfrm>
        </p:spPr>
        <p:txBody>
          <a:bodyPr numCol="1"/>
          <a:lstStyle>
            <a:lvl1pPr>
              <a:defRPr sz="195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1" y="2360437"/>
            <a:ext cx="3887391" cy="823912"/>
          </a:xfrm>
        </p:spPr>
        <p:txBody>
          <a:bodyPr numCol="1" anchor="b"/>
          <a:lstStyle>
            <a:lvl1pPr marL="0" indent="0">
              <a:buNone/>
              <a:defRPr sz="1800" b="0"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1" y="3289804"/>
            <a:ext cx="3887391" cy="2768285"/>
          </a:xfrm>
        </p:spPr>
        <p:txBody>
          <a:bodyPr numCol="1"/>
          <a:lstStyle>
            <a:lvl1pPr>
              <a:defRPr sz="195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9060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2"/>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166945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5"/>
            <a:ext cx="4629150" cy="476399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5"/>
            <a:ext cx="2949178" cy="803887"/>
          </a:xfrm>
        </p:spPr>
        <p:txBody>
          <a:bodyPr numCol="1" anchor="b">
            <a:normAutofit/>
          </a:bodyPr>
          <a:lstStyle>
            <a:lvl1pPr>
              <a:defRPr sz="18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ltLang="fr-FR" dirty="0"/>
              <a:t>Modifier les styles du texte du masque</a:t>
            </a:r>
          </a:p>
        </p:txBody>
      </p:sp>
    </p:spTree>
    <p:extLst>
      <p:ext uri="{BB962C8B-B14F-4D97-AF65-F5344CB8AC3E}">
        <p14:creationId xmlns:p14="http://schemas.microsoft.com/office/powerpoint/2010/main" val="368959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5"/>
            <a:ext cx="2949178" cy="803887"/>
          </a:xfrm>
        </p:spPr>
        <p:txBody>
          <a:bodyPr numCol="1" anchor="b">
            <a:normAutofit/>
          </a:bodyPr>
          <a:lstStyle>
            <a:lvl1pPr>
              <a:defRPr sz="18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ltLang="fr-FR" dirty="0"/>
              <a:t>Modifier les styles du texte du masque</a:t>
            </a:r>
          </a:p>
        </p:txBody>
      </p:sp>
    </p:spTree>
    <p:extLst>
      <p:ext uri="{BB962C8B-B14F-4D97-AF65-F5344CB8AC3E}">
        <p14:creationId xmlns:p14="http://schemas.microsoft.com/office/powerpoint/2010/main" val="425799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269019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2"/>
            <a:ext cx="3086100" cy="365125"/>
          </a:xfrm>
          <a:prstGeom prst="rect">
            <a:avLst/>
          </a:prstGeom>
        </p:spPr>
        <p:txBody>
          <a:bodyPr vert="horz" lIns="91440" tIns="45720" rIns="91440" bIns="45720" numCol="1" rtlCol="0" anchor="ctr"/>
          <a:lstStyle>
            <a:lvl1pPr algn="l">
              <a:defRPr sz="9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2"/>
            <a:ext cx="2057400" cy="365125"/>
          </a:xfrm>
          <a:prstGeom prst="rect">
            <a:avLst/>
          </a:prstGeom>
        </p:spPr>
        <p:txBody>
          <a:bodyPr vert="horz" lIns="91440" tIns="45720" rIns="91440" bIns="45720" numCol="1" rtlCol="0" anchor="ctr"/>
          <a:lstStyle>
            <a:lvl1pPr algn="r">
              <a:defRPr sz="9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8"/>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269660635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685800" rtl="0" eaLnBrk="1" latinLnBrk="0" hangingPunct="1">
        <a:lnSpc>
          <a:spcPct val="90000"/>
        </a:lnSpc>
        <a:spcBef>
          <a:spcPct val="0"/>
        </a:spcBef>
        <a:buNone/>
        <a:defRPr sz="3000" kern="1200" cap="all" baseline="0">
          <a:solidFill>
            <a:srgbClr val="D0363B"/>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lt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74 SERVETTAZ</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alt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altLang="fr-FR" sz="1200" u="sng" dirty="0">
                <a:latin typeface="Century Gothic" panose="020B0502020202020204" pitchFamily="34" charset="0"/>
              </a:rPr>
              <a:t>4</a:t>
            </a:r>
            <a:r>
              <a:rPr lang="fr-FR" altLang="fr-FR" sz="1200" dirty="0">
                <a:latin typeface="Century Gothic" panose="020B0502020202020204" pitchFamily="34" charset="0"/>
              </a:rPr>
              <a:t> mois, en attendant la délivrance du permis de conduire définitif.</a:t>
            </a:r>
          </a:p>
          <a:p>
            <a:pPr fontAlgn="base"/>
            <a:endParaRPr lang="fr-FR" altLang="fr-FR" sz="1200" dirty="0">
              <a:latin typeface="Century Gothic" panose="020B0502020202020204" pitchFamily="34" charset="0"/>
            </a:endParaRPr>
          </a:p>
          <a:p>
            <a:pPr fontAlgn="base"/>
            <a:r>
              <a:rPr lang="fr-FR" altLang="fr-FR" sz="1200" dirty="0">
                <a:latin typeface="Century Gothic" panose="020B0502020202020204" pitchFamily="34" charset="0"/>
              </a:rPr>
              <a:t>Il permet au conducteur de conduire seulement sur le territoire national.</a:t>
            </a: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100" dirty="0">
              <a:latin typeface="Century Gothic" panose="020B0502020202020204" pitchFamily="34" charset="0"/>
            </a:endParaRPr>
          </a:p>
          <a:p>
            <a:pPr fontAlgn="base"/>
            <a:r>
              <a:rPr lang="fr-FR" altLang="fr-FR" sz="1100" dirty="0">
                <a:latin typeface="Century Gothic" panose="020B0502020202020204" pitchFamily="34" charset="0"/>
              </a:rPr>
              <a:t>Source: </a:t>
            </a:r>
          </a:p>
          <a:p>
            <a:pPr fontAlgn="base"/>
            <a:r>
              <a:rPr lang="fr-FR" altLang="fr-FR" sz="1100" dirty="0">
                <a:latin typeface="Century Gothic" panose="020B0502020202020204" pitchFamily="34" charset="0"/>
                <a:hlinkClick r:id="rId3"/>
              </a:rPr>
              <a:t>www.sécurité-routière.gouv.fr</a:t>
            </a:r>
            <a:endParaRPr lang="fr-FR" alt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L'examen pratique comprend deux phases : </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hors circulation de 10 minutes </a:t>
            </a:r>
            <a:r>
              <a:rPr lang="fr-FR" alt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a:t>
            </a:r>
          </a:p>
          <a:p>
            <a:endParaRPr lang="fr-FR" altLang="fr-FR" sz="1200" dirty="0">
              <a:solidFill>
                <a:schemeClr val="bg1"/>
              </a:solidFill>
              <a:latin typeface="Century Gothic" panose="020B0502020202020204" pitchFamily="34" charset="0"/>
            </a:endParaRPr>
          </a:p>
          <a:p>
            <a:endParaRPr lang="fr-FR" altLang="fr-FR" sz="1200" dirty="0">
              <a:solidFill>
                <a:schemeClr val="bg1"/>
              </a:solidFill>
              <a:latin typeface="Century Gothic" panose="020B0502020202020204" pitchFamily="34" charset="0"/>
            </a:endParaRP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en circulation de 40 minutes</a:t>
            </a:r>
            <a:r>
              <a:rPr lang="fr-FR" alt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numCol="1"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177188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BE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444976" y="645699"/>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804562" y="2286028"/>
            <a:ext cx="3953543" cy="3936476"/>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804561" y="2673295"/>
            <a:ext cx="3953543" cy="3524042"/>
          </a:xfrm>
          <a:prstGeom prst="rect">
            <a:avLst/>
          </a:prstGeom>
          <a:noFill/>
        </p:spPr>
        <p:txBody>
          <a:bodyPr wrap="square" numCol="1" rtlCol="0">
            <a:spAutoFit/>
          </a:bodyPr>
          <a:lstStyle/>
          <a:p>
            <a:r>
              <a:rPr lang="fr-FR" altLang="fr-FR" sz="1100" b="1" dirty="0"/>
              <a:t>Épreuve hors circulation</a:t>
            </a:r>
          </a:p>
          <a:p>
            <a:r>
              <a:rPr lang="fr-FR" altLang="fr-FR" sz="1000" dirty="0"/>
              <a:t>Elle est composée de plusieurs exercices :</a:t>
            </a:r>
          </a:p>
          <a:p>
            <a:pPr marL="171450" indent="-171450">
              <a:buFont typeface="Arial" panose="020B0604020202020204" pitchFamily="34" charset="0"/>
              <a:buChar char="•"/>
            </a:pPr>
            <a:r>
              <a:rPr lang="fr-FR" altLang="fr-FR" sz="1000" dirty="0"/>
              <a:t>un test sur les vérifications courantes de sécurité,</a:t>
            </a:r>
          </a:p>
          <a:p>
            <a:pPr marL="171450" indent="-171450">
              <a:buFont typeface="Arial" panose="020B0604020202020204" pitchFamily="34" charset="0"/>
              <a:buChar char="•"/>
            </a:pPr>
            <a:r>
              <a:rPr lang="fr-FR" altLang="fr-FR" sz="1000" dirty="0"/>
              <a:t>l'attelage et le dételage d'un ensemble,</a:t>
            </a:r>
          </a:p>
          <a:p>
            <a:pPr marL="171450" indent="-171450">
              <a:buFont typeface="Arial" panose="020B0604020202020204" pitchFamily="34" charset="0"/>
              <a:buChar char="•"/>
            </a:pPr>
            <a:r>
              <a:rPr lang="fr-FR" altLang="fr-FR" sz="1000" dirty="0"/>
              <a:t>une interrogation orale pour vérifier vos connaissances des règles de sécurité,</a:t>
            </a:r>
          </a:p>
          <a:p>
            <a:pPr marL="171450" indent="-171450">
              <a:buFont typeface="Arial" panose="020B0604020202020204" pitchFamily="34" charset="0"/>
              <a:buChar char="•"/>
            </a:pPr>
            <a:r>
              <a:rPr lang="fr-FR" altLang="fr-FR" sz="1000" dirty="0"/>
              <a:t>un exercice de maniabilité pour s'assurer de votre aptitude à réaliser une manœuvre en marche arrière en décrivant une courbe.</a:t>
            </a:r>
          </a:p>
          <a:p>
            <a:pPr marL="171450" indent="-171450">
              <a:buFont typeface="Arial" panose="020B0604020202020204" pitchFamily="34" charset="0"/>
              <a:buChar char="•"/>
            </a:pPr>
            <a:endParaRPr lang="fr-FR" altLang="fr-FR" sz="1100" dirty="0"/>
          </a:p>
          <a:p>
            <a:r>
              <a:rPr lang="fr-FR" altLang="fr-FR" sz="1100" b="1" dirty="0"/>
              <a:t>Épreuve en circulation</a:t>
            </a:r>
          </a:p>
          <a:p>
            <a:r>
              <a:rPr lang="fr-FR" altLang="fr-FR" sz="1000" dirty="0"/>
              <a:t>L'épreuve se déroule sur des itinéraires variés.</a:t>
            </a:r>
          </a:p>
          <a:p>
            <a:r>
              <a:rPr lang="fr-FR" altLang="fr-FR" sz="1000" dirty="0"/>
              <a:t>Elle permet de vérifier que le candidat :</a:t>
            </a:r>
          </a:p>
          <a:p>
            <a:pPr marL="171450" indent="-171450">
              <a:buFont typeface="Arial" panose="020B0604020202020204" pitchFamily="34" charset="0"/>
              <a:buChar char="•"/>
            </a:pPr>
            <a:r>
              <a:rPr lang="fr-FR" altLang="fr-FR" sz="1000" dirty="0"/>
              <a:t>respecte le code de la route,</a:t>
            </a:r>
          </a:p>
          <a:p>
            <a:pPr marL="171450" indent="-171450">
              <a:buFont typeface="Arial" panose="020B0604020202020204" pitchFamily="34" charset="0"/>
              <a:buChar char="•"/>
            </a:pPr>
            <a:r>
              <a:rPr lang="fr-FR" altLang="fr-FR" sz="1000" dirty="0"/>
              <a:t>peut circuler en sécurité pour lui et les autres usagers de la route,</a:t>
            </a:r>
          </a:p>
          <a:p>
            <a:pPr marL="171450" indent="-171450">
              <a:buFont typeface="Arial" panose="020B0604020202020204" pitchFamily="34" charset="0"/>
              <a:buChar char="•"/>
            </a:pPr>
            <a:r>
              <a:rPr lang="fr-FR" altLang="fr-FR" sz="1000" dirty="0"/>
              <a:t>prend en compte les spécificités de la conduite d'un ensemble de véhicules,</a:t>
            </a:r>
          </a:p>
          <a:p>
            <a:pPr marL="171450" indent="-171450">
              <a:buFont typeface="Arial" panose="020B0604020202020204" pitchFamily="34" charset="0"/>
              <a:buChar char="•"/>
            </a:pPr>
            <a:r>
              <a:rPr lang="fr-FR" altLang="fr-FR" sz="1000" dirty="0"/>
              <a:t>maîtrise les commandes et la manipulation de son véhicule,</a:t>
            </a:r>
          </a:p>
          <a:p>
            <a:pPr marL="171450" indent="-171450">
              <a:buFont typeface="Arial" panose="020B0604020202020204" pitchFamily="34" charset="0"/>
              <a:buChar char="•"/>
            </a:pPr>
            <a:r>
              <a:rPr lang="fr-FR" altLang="fr-FR" sz="1000" dirty="0"/>
              <a:t>est suffisamment autonome dans la réalisation de son trajet.</a:t>
            </a:r>
          </a:p>
        </p:txBody>
      </p:sp>
      <p:sp>
        <p:nvSpPr>
          <p:cNvPr id="16" name="Rectangle 15">
            <a:extLst>
              <a:ext uri="{FF2B5EF4-FFF2-40B4-BE49-F238E27FC236}">
                <a16:creationId xmlns:a16="http://schemas.microsoft.com/office/drawing/2014/main" id="{93FCF262-7430-4764-A976-6E1525BA0EA7}"/>
              </a:ext>
            </a:extLst>
          </p:cNvPr>
          <p:cNvSpPr/>
          <p:nvPr/>
        </p:nvSpPr>
        <p:spPr>
          <a:xfrm>
            <a:off x="5897459" y="2286028"/>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985704"/>
            <a:ext cx="3953544" cy="3308598"/>
          </a:xfrm>
          <a:prstGeom prst="rect">
            <a:avLst/>
          </a:prstGeom>
          <a:noFill/>
        </p:spPr>
        <p:txBody>
          <a:bodyPr wrap="square" numCol="1" rtlCol="0">
            <a:spAutoFit/>
          </a:bodyPr>
          <a:lstStyle/>
          <a:p>
            <a:r>
              <a:rPr lang="fr-FR" altLang="fr-FR" sz="1100" dirty="0">
                <a:solidFill>
                  <a:schemeClr val="bg1"/>
                </a:solidFill>
              </a:rPr>
              <a:t>Pour la catégorie BE, l'examen doit permettre de contrôler l'acquisition des connaissances théoriques et pratiques nécessaires à la conduite d'un ensemble de véhicules de la catégorie BE en sécurité.</a:t>
            </a:r>
          </a:p>
          <a:p>
            <a:r>
              <a:rPr lang="fr-FR" altLang="fr-FR" sz="1100" dirty="0">
                <a:solidFill>
                  <a:schemeClr val="bg1"/>
                </a:solidFill>
              </a:rPr>
              <a:t>L'apprentissage des règles élémentaires de sécurité sera développé afin de traiter aussi bien la sécurité liée à l'ensemble en marche qu'à l'ensemble à l'arrêt (attelage, dételage, chargement, freinage, conditions de stabilité, déchargement...).</a:t>
            </a:r>
          </a:p>
          <a:p>
            <a:endParaRPr lang="fr-FR" altLang="fr-FR" sz="1100" dirty="0">
              <a:solidFill>
                <a:schemeClr val="bg1"/>
              </a:solidFill>
            </a:endParaRPr>
          </a:p>
          <a:p>
            <a:r>
              <a:rPr lang="fr-FR" altLang="fr-FR" sz="1100" dirty="0">
                <a:solidFill>
                  <a:schemeClr val="bg1"/>
                </a:solidFill>
              </a:rPr>
              <a:t>Après réussite au code, vous passez l'examen pratique comprend successivement:</a:t>
            </a:r>
          </a:p>
          <a:p>
            <a:pPr marL="171450" indent="-171450">
              <a:buFont typeface="Arial" panose="020B0604020202020204" pitchFamily="34" charset="0"/>
              <a:buChar char="•"/>
            </a:pPr>
            <a:r>
              <a:rPr lang="fr-FR" altLang="fr-FR" sz="1100" dirty="0">
                <a:solidFill>
                  <a:schemeClr val="bg1"/>
                </a:solidFill>
              </a:rPr>
              <a:t>une épreuve hors circulation (HC) d'admissibilité</a:t>
            </a:r>
          </a:p>
          <a:p>
            <a:pPr marL="171450" indent="-171450">
              <a:buFont typeface="Arial" panose="020B0604020202020204" pitchFamily="34" charset="0"/>
              <a:buChar char="•"/>
            </a:pPr>
            <a:r>
              <a:rPr lang="fr-FR" altLang="fr-FR" sz="1100" dirty="0">
                <a:solidFill>
                  <a:schemeClr val="bg1"/>
                </a:solidFill>
              </a:rPr>
              <a:t>et une épreuve en circulation (CIR).</a:t>
            </a:r>
          </a:p>
          <a:p>
            <a:pPr marL="171450" indent="-171450">
              <a:buFont typeface="Arial" panose="020B0604020202020204" pitchFamily="34" charset="0"/>
              <a:buChar char="•"/>
            </a:pPr>
            <a:r>
              <a:rPr lang="fr-FR" altLang="fr-FR" sz="1100" dirty="0">
                <a:solidFill>
                  <a:schemeClr val="bg1"/>
                </a:solidFill>
              </a:rPr>
              <a:t>La durée totale est de 60 minutes.</a:t>
            </a:r>
          </a:p>
          <a:p>
            <a:pPr marL="171450" indent="-171450">
              <a:buFont typeface="Arial" panose="020B0604020202020204" pitchFamily="34" charset="0"/>
              <a:buChar char="•"/>
            </a:pPr>
            <a:r>
              <a:rPr lang="fr-FR" altLang="fr-FR" sz="1100" dirty="0">
                <a:solidFill>
                  <a:schemeClr val="bg1"/>
                </a:solidFill>
              </a:rPr>
              <a:t>L'épreuve en circulation seule (en cas d'échec à l'épreuve CIR, le bénéfice de l'épreuve HC est conservé) est de 30 minutes.</a:t>
            </a:r>
          </a:p>
          <a:p>
            <a:endParaRPr lang="fr-FR" altLang="fr-FR" sz="1100" dirty="0">
              <a:solidFill>
                <a:schemeClr val="bg1"/>
              </a:solidFill>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pic>
        <p:nvPicPr>
          <p:cNvPr id="4" name="Image 3">
            <a:extLst>
              <a:ext uri="{FF2B5EF4-FFF2-40B4-BE49-F238E27FC236}">
                <a16:creationId xmlns:a16="http://schemas.microsoft.com/office/drawing/2014/main" id="{D2AA38C0-CBC4-4577-989A-6792BC32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92" y="2241314"/>
            <a:ext cx="2295149" cy="676657"/>
          </a:xfrm>
          <a:prstGeom prst="rect">
            <a:avLst/>
          </a:prstGeom>
        </p:spPr>
      </p:pic>
    </p:spTree>
    <p:extLst>
      <p:ext uri="{BB962C8B-B14F-4D97-AF65-F5344CB8AC3E}">
        <p14:creationId xmlns:p14="http://schemas.microsoft.com/office/powerpoint/2010/main" val="181847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1857986"/>
            <a:ext cx="7885652" cy="437136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22539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38027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04671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045056"/>
            <a:ext cx="0" cy="39600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99881"/>
            <a:ext cx="5195670"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et aptitudes en terme de départ/arrêt, manipulation du volant, c</a:t>
            </a:r>
            <a:r>
              <a:rPr lang="fr-FR" altLang="fr-FR" sz="1200" dirty="0" err="1">
                <a:solidFill>
                  <a:prstClr val="black"/>
                </a:solidFill>
                <a:latin typeface="Century Gothic" panose="020B0502020202020204" pitchFamily="34" charset="0"/>
              </a:rPr>
              <a:t>ompréhension</a:t>
            </a:r>
            <a:r>
              <a:rPr lang="fr-FR" altLang="fr-FR" sz="1200" dirty="0">
                <a:solidFill>
                  <a:prstClr val="black"/>
                </a:solidFill>
                <a:latin typeface="Century Gothic" panose="020B0502020202020204" pitchFamily="34" charset="0"/>
              </a:rPr>
              <a:t>, mémoire, trajectoire, observation, regard, temps de réaction, perception et champs visuel, émotivité.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 (attitudes à l’égard de l’apprentissage et de la sécurité routière</a:t>
            </a:r>
            <a:r>
              <a:rPr lang="fr-FR" altLang="fr-FR" sz="1200" dirty="0">
                <a:solidFill>
                  <a:prstClr val="black"/>
                </a:solidFill>
                <a:latin typeface="Century Gothic" panose="020B0502020202020204" pitchFamily="34" charset="0"/>
              </a:rPr>
              <a:t>)</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ZoneTexte 19">
            <a:extLst>
              <a:ext uri="{FF2B5EF4-FFF2-40B4-BE49-F238E27FC236}">
                <a16:creationId xmlns:a16="http://schemas.microsoft.com/office/drawing/2014/main" id="{4D8F9512-0D78-4B93-84CB-A8CA63C7EA1D}"/>
              </a:ext>
            </a:extLst>
          </p:cNvPr>
          <p:cNvSpPr txBox="1"/>
          <p:nvPr/>
        </p:nvSpPr>
        <p:spPr>
          <a:xfrm>
            <a:off x="4252763" y="3570278"/>
            <a:ext cx="3066190" cy="461665"/>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réalisée sur rendez-vous</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419168"/>
            <a:ext cx="732917" cy="732332"/>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31672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38561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56089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33786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1602297" y="45702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6" name="ZoneTexte 15">
            <a:extLst>
              <a:ext uri="{FF2B5EF4-FFF2-40B4-BE49-F238E27FC236}">
                <a16:creationId xmlns:a16="http://schemas.microsoft.com/office/drawing/2014/main" id="{5B6F28C6-A14F-456B-B8E0-251F0890ACE6}"/>
              </a:ext>
            </a:extLst>
          </p:cNvPr>
          <p:cNvSpPr txBox="1"/>
          <p:nvPr/>
        </p:nvSpPr>
        <p:spPr>
          <a:xfrm>
            <a:off x="6841221" y="6489942"/>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419972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2"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dirty="0">
                <a:solidFill>
                  <a:schemeClr val="bg1"/>
                </a:solidFill>
                <a:latin typeface="Century Gothic" panose="020B0502020202020204" pitchFamily="34" charset="0"/>
              </a:rPr>
              <a:t>1000 km </a:t>
            </a:r>
            <a:r>
              <a:rPr lang="fr-FR" altLang="fr-FR" sz="1200" dirty="0">
                <a:solidFill>
                  <a:schemeClr val="bg1"/>
                </a:solidFill>
                <a:latin typeface="Century Gothic" panose="020B0502020202020204" pitchFamily="34" charset="0"/>
              </a:rPr>
              <a:t>à parcourir pour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CER74 SERVETTAZ</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 BIS AVENUE DE THONES 74000 ANNECY</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371452"/>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HORAIRES DES</a:t>
            </a:r>
            <a:b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HORAIRES DES</a:t>
            </a:r>
            <a:b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2362974" cy="1727524"/>
          </a:xfrm>
          <a:prstGeom prst="rect">
            <a:avLst/>
          </a:prstGeom>
          <a:noFill/>
        </p:spPr>
        <p:txBody>
          <a:bodyPr wrap="square" numCol="1"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COURS DE CODE EXPOSANT LES GRANDS THEMES DE SECURITE ROUTIERE (ALCOOL ET STUPEFIANT, VITESSE, FATIGUE…) SONT ORGANISE LORS DES STAGES DE CODE.</a:t>
            </a: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POUR LES HORAIRES ET LES DATES SE RENSEIGNER A L’ACCUEUIL.</a:t>
            </a:r>
          </a:p>
          <a:p>
            <a:pPr marL="0" marR="0" lvl="0" indent="0" algn="l" defTabSz="342900" rtl="0" eaLnBrk="1" fontAlgn="auto" latinLnBrk="0" hangingPunct="1">
              <a:lnSpc>
                <a:spcPct val="150000"/>
              </a:lnSpc>
              <a:spcBef>
                <a:spcPts val="0"/>
              </a:spcBef>
              <a:spcAft>
                <a:spcPts val="0"/>
              </a:spcAft>
              <a:buClrTx/>
              <a:buSzTx/>
              <a:buFontTx/>
              <a:buNone/>
              <a:tabLst/>
              <a:defRPr/>
            </a:pPr>
            <a:endParaRPr kumimoji="0" lang="fr-FR" altLang="fr-FR"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13h00 – 18h00 </a:t>
            </a: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08h00 – 13h00       13h00 – 18h30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08h00 – 13h00       14h00 – 19h00</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JEU.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13h00        13h00 </a:t>
            </a:r>
            <a:r>
              <a:rPr kumimoji="0" lang="fr-FR" altLang="fr-FR" sz="900" b="0" i="0" u="none" strike="noStrike" kern="1200" cap="none" spc="0" normalizeH="0" baseline="0" noProof="0">
                <a:ln>
                  <a:noFill/>
                </a:ln>
                <a:solidFill>
                  <a:srgbClr val="D0363B"/>
                </a:solidFill>
                <a:effectLst/>
                <a:uLnTx/>
                <a:uFillTx/>
                <a:latin typeface="Century Gothic" panose="020B0502020202020204" pitchFamily="34" charset="0"/>
                <a:ea typeface="+mn-ea"/>
                <a:cs typeface="+mn-cs"/>
              </a:rPr>
              <a:t>– 18h30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VEN.</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08h00 – 13h00       13h00 – 19h00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08h00 – 12h00       14h00 – 17h00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HORAIRES DES</a:t>
            </a:r>
            <a:br>
              <a:rPr kumimoji="0" lang="fr-FR" altLang="fr-FR"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223079" y="3245017"/>
            <a:ext cx="2600420" cy="1719253"/>
          </a:xfrm>
          <a:prstGeom prst="rect">
            <a:avLst/>
          </a:prstGeom>
          <a:noFill/>
        </p:spPr>
        <p:txBody>
          <a:bodyPr wrap="square" numCol="1" rtlCol="0">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14h00 – 18h00 </a:t>
            </a: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14h00 – 18h00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MER.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14h00 – 18h00</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JEU.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14h00 – 18h00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VEN.</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       14h00 – 18h00 </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342900" rtl="0" eaLnBrk="1" fontAlgn="auto" latinLnBrk="0" hangingPunct="1">
              <a:lnSpc>
                <a:spcPct val="15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a:t>
            </a:r>
            <a:r>
              <a:rPr kumimoji="0" lang="fr-FR" altLang="fr-FR" sz="12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09h00 – 12h00</a:t>
            </a: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fr-FR" altLang="fr-FR" sz="105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endParaRPr kumimoji="0" lang="fr-FR" altLang="fr-FR" sz="1800" b="0" i="0" u="none" strike="noStrike" kern="1200" cap="none" spc="0" normalizeH="0" baseline="0" noProof="0" dirty="0">
              <a:ln>
                <a:noFill/>
              </a:ln>
              <a:solidFill>
                <a:prstClr val="black"/>
              </a:solidFill>
              <a:effectLst/>
              <a:uLnTx/>
              <a:uFillTx/>
              <a:latin typeface="Montserrat"/>
              <a:ea typeface="+mn-ea"/>
              <a:cs typeface="+mn-cs"/>
            </a:endParaRPr>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altLang="fr-FR"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fr-FR" altLang="fr-FR" sz="1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cours de code sont dispensés en présentiel par des enseignants de la conduite et de la sécurité routière titulaires d’une autorisation d’enseigner en cours de validité. </a:t>
            </a:r>
            <a:endParaRPr kumimoji="0" lang="fr-FR" altLang="fr-FR"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2087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DD4C2-10B2-4FF9-9568-05FCB5B16CE3}"/>
              </a:ext>
            </a:extLst>
          </p:cNvPr>
          <p:cNvSpPr>
            <a:spLocks noGrp="1"/>
          </p:cNvSpPr>
          <p:nvPr>
            <p:ph type="title"/>
          </p:nvPr>
        </p:nvSpPr>
        <p:spPr/>
        <p:txBody>
          <a:bodyPr>
            <a:normAutofit fontScale="90000"/>
          </a:bodyPr>
          <a:lstStyle/>
          <a:p>
            <a:r>
              <a:rPr lang="fr-FR" dirty="0"/>
              <a:t>LISTE DES THEMES ABORDES LORS DES COURS</a:t>
            </a:r>
          </a:p>
        </p:txBody>
      </p:sp>
      <p:sp>
        <p:nvSpPr>
          <p:cNvPr id="3" name="Espace réservé du contenu 2">
            <a:extLst>
              <a:ext uri="{FF2B5EF4-FFF2-40B4-BE49-F238E27FC236}">
                <a16:creationId xmlns:a16="http://schemas.microsoft.com/office/drawing/2014/main" id="{C2EFFA7F-6B63-4E71-94B4-52D2795F897A}"/>
              </a:ext>
            </a:extLst>
          </p:cNvPr>
          <p:cNvSpPr>
            <a:spLocks noGrp="1"/>
          </p:cNvSpPr>
          <p:nvPr>
            <p:ph idx="1"/>
          </p:nvPr>
        </p:nvSpPr>
        <p:spPr/>
        <p:txBody>
          <a:bodyPr>
            <a:normAutofit lnSpcReduction="10000"/>
          </a:bodyPr>
          <a:lstStyle/>
          <a:p>
            <a:r>
              <a:rPr lang="fr-FR" sz="1400" dirty="0"/>
              <a:t>ARRET ET STATIONNEMENT</a:t>
            </a:r>
          </a:p>
          <a:p>
            <a:r>
              <a:rPr lang="fr-FR" sz="1400" dirty="0"/>
              <a:t>CROISEMENTS ET DEPASSEMENTS</a:t>
            </a:r>
          </a:p>
          <a:p>
            <a:r>
              <a:rPr lang="fr-FR" sz="1400" dirty="0"/>
              <a:t>REGLEMENTATION GENERALE ET DIVERSE</a:t>
            </a:r>
          </a:p>
          <a:p>
            <a:r>
              <a:rPr lang="fr-FR" sz="1400" dirty="0"/>
              <a:t>REGLES DE PRIORITE</a:t>
            </a:r>
          </a:p>
          <a:p>
            <a:r>
              <a:rPr lang="fr-FR" sz="1400" dirty="0"/>
              <a:t>ALCOOL ET STUPEFIANT</a:t>
            </a:r>
          </a:p>
          <a:p>
            <a:r>
              <a:rPr lang="fr-FR" sz="1400" dirty="0"/>
              <a:t>REGLES DE CIRCULATION</a:t>
            </a:r>
          </a:p>
          <a:p>
            <a:r>
              <a:rPr lang="fr-FR" sz="1400" dirty="0"/>
              <a:t>SIGNALISATION</a:t>
            </a:r>
          </a:p>
          <a:p>
            <a:r>
              <a:rPr lang="fr-FR" sz="1400" dirty="0"/>
              <a:t>COMPORTEMENT DANS LES TUNNELS</a:t>
            </a:r>
          </a:p>
          <a:p>
            <a:r>
              <a:rPr lang="fr-FR" sz="1400" dirty="0"/>
              <a:t>UTILISATION DES FEUX</a:t>
            </a:r>
          </a:p>
          <a:p>
            <a:r>
              <a:rPr lang="fr-FR" sz="1400" dirty="0"/>
              <a:t>RESPECT DES AUTRES USAGERS</a:t>
            </a:r>
          </a:p>
          <a:p>
            <a:r>
              <a:rPr lang="fr-FR" sz="1400" dirty="0"/>
              <a:t>VITESSE</a:t>
            </a:r>
          </a:p>
          <a:p>
            <a:pPr marL="0" indent="0">
              <a:buNone/>
            </a:pPr>
            <a:r>
              <a:rPr lang="fr-FR" sz="1000" dirty="0"/>
              <a:t>Cette liste est disponible à l’accueil sur simple demande</a:t>
            </a:r>
          </a:p>
        </p:txBody>
      </p:sp>
      <p:sp>
        <p:nvSpPr>
          <p:cNvPr id="4" name="Espace réservé du pied de page 3">
            <a:extLst>
              <a:ext uri="{FF2B5EF4-FFF2-40B4-BE49-F238E27FC236}">
                <a16:creationId xmlns:a16="http://schemas.microsoft.com/office/drawing/2014/main" id="{AA3981C8-3A6E-43DA-8894-5F2950E4929A}"/>
              </a:ext>
            </a:extLst>
          </p:cNvPr>
          <p:cNvSpPr>
            <a:spLocks noGrp="1"/>
          </p:cNvSpPr>
          <p:nvPr>
            <p:ph type="ftr" sz="quarter" idx="11"/>
          </p:nvPr>
        </p:nvSpPr>
        <p:spPr>
          <a:xfrm>
            <a:off x="5746589" y="6406046"/>
            <a:ext cx="3086100" cy="365125"/>
          </a:xfrm>
        </p:spPr>
        <p:txBody>
          <a:bodyPr/>
          <a:lstStyle/>
          <a:p>
            <a:r>
              <a:rPr lang="fr-FR" altLang="fr-FR"/>
              <a:t>CRITERE 3.1 LABEL DE L'ETAT</a:t>
            </a:r>
          </a:p>
        </p:txBody>
      </p:sp>
    </p:spTree>
    <p:extLst>
      <p:ext uri="{BB962C8B-B14F-4D97-AF65-F5344CB8AC3E}">
        <p14:creationId xmlns:p14="http://schemas.microsoft.com/office/powerpoint/2010/main" val="1319899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alt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spTree>
    <p:extLst>
      <p:ext uri="{BB962C8B-B14F-4D97-AF65-F5344CB8AC3E}">
        <p14:creationId xmlns:p14="http://schemas.microsoft.com/office/powerpoint/2010/main" val="420360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139321"/>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 74 SERVETTAZ</a:t>
            </a:r>
          </a:p>
          <a:p>
            <a:pPr algn="ctr"/>
            <a:r>
              <a:rPr lang="fr-FR" altLang="fr-FR" dirty="0">
                <a:solidFill>
                  <a:schemeClr val="bg1"/>
                </a:solidFill>
                <a:latin typeface="Century Gothic" panose="020B0502020202020204" pitchFamily="34" charset="0"/>
              </a:rPr>
              <a:t>4 BIS AVENUE DE THONES</a:t>
            </a:r>
          </a:p>
          <a:p>
            <a:pPr algn="ctr"/>
            <a:r>
              <a:rPr lang="fr-FR" altLang="fr-FR" dirty="0">
                <a:solidFill>
                  <a:schemeClr val="bg1"/>
                </a:solidFill>
                <a:latin typeface="Century Gothic" panose="020B0502020202020204" pitchFamily="34" charset="0"/>
              </a:rPr>
              <a:t>74000 ANNECY</a:t>
            </a:r>
          </a:p>
          <a:p>
            <a:pPr algn="ctr"/>
            <a:r>
              <a:rPr lang="fr-FR" altLang="fr-FR" dirty="0">
                <a:solidFill>
                  <a:schemeClr val="bg1"/>
                </a:solidFill>
                <a:latin typeface="Century Gothic" panose="020B0502020202020204" pitchFamily="34" charset="0"/>
              </a:rPr>
              <a:t>contact@cer74.fr</a:t>
            </a:r>
          </a:p>
          <a:p>
            <a:pPr algn="ctr"/>
            <a:r>
              <a:rPr lang="fr-FR" altLang="fr-FR" dirty="0">
                <a:solidFill>
                  <a:schemeClr val="bg1"/>
                </a:solidFill>
                <a:latin typeface="Century Gothic" panose="020B0502020202020204" pitchFamily="34" charset="0"/>
              </a:rPr>
              <a:t>0450236996</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385894" y="6174540"/>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D’AGRÉMENT :E1907400040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385894" y="4585515"/>
            <a:ext cx="5971942" cy="1908215"/>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a:t>
            </a:r>
          </a:p>
          <a:p>
            <a:r>
              <a:rPr lang="fr-FR" altLang="fr-FR" sz="1200" dirty="0">
                <a:solidFill>
                  <a:schemeClr val="bg1"/>
                </a:solidFill>
                <a:latin typeface="Century Gothic" panose="020B0502020202020204" pitchFamily="34" charset="0"/>
              </a:rPr>
              <a:t>LUNDI: 9h-12h  14h-18h30</a:t>
            </a:r>
          </a:p>
          <a:p>
            <a:r>
              <a:rPr lang="fr-FR" altLang="fr-FR" sz="1200" dirty="0">
                <a:solidFill>
                  <a:schemeClr val="bg1"/>
                </a:solidFill>
                <a:latin typeface="Century Gothic" panose="020B0502020202020204" pitchFamily="34" charset="0"/>
              </a:rPr>
              <a:t>MARDI: 14h-18h30</a:t>
            </a:r>
          </a:p>
          <a:p>
            <a:r>
              <a:rPr lang="fr-FR" altLang="fr-FR" sz="1200" dirty="0">
                <a:solidFill>
                  <a:schemeClr val="bg1"/>
                </a:solidFill>
                <a:latin typeface="Century Gothic" panose="020B0502020202020204" pitchFamily="34" charset="0"/>
              </a:rPr>
              <a:t>MERCREDI: 9h-12h  14h-18h30</a:t>
            </a:r>
          </a:p>
          <a:p>
            <a:r>
              <a:rPr lang="fr-FR" altLang="fr-FR" sz="1200" dirty="0">
                <a:solidFill>
                  <a:schemeClr val="bg1"/>
                </a:solidFill>
                <a:latin typeface="Century Gothic" panose="020B0502020202020204" pitchFamily="34" charset="0"/>
              </a:rPr>
              <a:t>JEUDI: 9h-12h  14h-18h30</a:t>
            </a:r>
          </a:p>
          <a:p>
            <a:r>
              <a:rPr lang="fr-FR" altLang="fr-FR" sz="1200" dirty="0">
                <a:solidFill>
                  <a:schemeClr val="bg1"/>
                </a:solidFill>
                <a:latin typeface="Century Gothic" panose="020B0502020202020204" pitchFamily="34" charset="0"/>
              </a:rPr>
              <a:t>VENDREDI: 9h-12h  14h-18h30</a:t>
            </a:r>
          </a:p>
          <a:p>
            <a:r>
              <a:rPr lang="fr-FR" altLang="fr-FR" sz="1200" dirty="0">
                <a:solidFill>
                  <a:schemeClr val="bg1"/>
                </a:solidFill>
                <a:latin typeface="Century Gothic" panose="020B0502020202020204" pitchFamily="34" charset="0"/>
              </a:rPr>
              <a:t>SAMEDI: 8h-12h</a:t>
            </a:r>
          </a:p>
          <a:p>
            <a:r>
              <a:rPr lang="fr-FR" altLang="fr-FR" sz="1600" dirty="0">
                <a:solidFill>
                  <a:schemeClr val="bg1"/>
                </a:solidFill>
                <a:latin typeface="Century Gothic" panose="020B0502020202020204" pitchFamily="34" charset="0"/>
              </a:rPr>
              <a:t> </a:t>
            </a:r>
          </a:p>
          <a:p>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1444326" y="1158555"/>
            <a:ext cx="6457950" cy="871727"/>
          </a:xfrm>
          <a:prstGeom prst="rect">
            <a:avLst/>
          </a:prstGeom>
        </p:spPr>
        <p:txBody>
          <a:bodyPr vert="horz" lIns="68580" tIns="34290" rIns="68580" bIns="3429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defTabSz="685800">
              <a:defRPr/>
            </a:pPr>
            <a:r>
              <a:rPr lang="fr-FR" altLang="fr-FR" sz="2700" u="sng" dirty="0">
                <a:latin typeface="Century Gothic" panose="020B0502020202020204" pitchFamily="34" charset="0"/>
              </a:rPr>
              <a:t>L’ÉQUIPE du CER 74 SERVETTAZ</a:t>
            </a:r>
          </a:p>
        </p:txBody>
      </p:sp>
      <p:sp>
        <p:nvSpPr>
          <p:cNvPr id="7" name="ZoneTexte 6">
            <a:extLst>
              <a:ext uri="{FF2B5EF4-FFF2-40B4-BE49-F238E27FC236}">
                <a16:creationId xmlns:a16="http://schemas.microsoft.com/office/drawing/2014/main" id="{2F068287-13BF-440F-A119-CE2A081FB221}"/>
              </a:ext>
            </a:extLst>
          </p:cNvPr>
          <p:cNvSpPr txBox="1"/>
          <p:nvPr/>
        </p:nvSpPr>
        <p:spPr>
          <a:xfrm>
            <a:off x="2942901" y="1993738"/>
            <a:ext cx="3507195" cy="253916"/>
          </a:xfrm>
          <a:prstGeom prst="rect">
            <a:avLst/>
          </a:prstGeom>
          <a:noFill/>
        </p:spPr>
        <p:txBody>
          <a:bodyPr wrap="square" numCol="1" rtlCol="0">
            <a:spAutoFit/>
          </a:bodyPr>
          <a:lstStyle/>
          <a:p>
            <a:pPr defTabSz="342900">
              <a:defRPr/>
            </a:pPr>
            <a:r>
              <a:rPr lang="fr-FR" altLang="fr-FR" sz="1050" u="sng" dirty="0">
                <a:solidFill>
                  <a:srgbClr val="D0363B"/>
                </a:solidFill>
                <a:latin typeface="Century Gothic" panose="020B0502020202020204" pitchFamily="34" charset="0"/>
              </a:rPr>
              <a:t>CHARGÉ(E) DES RELATIONS AVEC LES ÉLÈVES</a:t>
            </a:r>
            <a:endParaRPr lang="fr-FR" altLang="fr-FR" sz="1050" dirty="0">
              <a:solidFill>
                <a:srgbClr val="D0363B"/>
              </a:solidFill>
              <a:latin typeface="Century Gothic" panose="020B0502020202020204" pitchFamily="34" charset="0"/>
            </a:endParaRP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1588886" y="2318239"/>
            <a:ext cx="2040431" cy="481646"/>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Sandrine B</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773392" y="2354944"/>
            <a:ext cx="485249" cy="521656"/>
          </a:xfrm>
          <a:prstGeom prst="rect">
            <a:avLst/>
          </a:prstGeom>
        </p:spPr>
      </p:pic>
      <p:sp>
        <p:nvSpPr>
          <p:cNvPr id="39" name="ZoneTexte 38">
            <a:extLst>
              <a:ext uri="{FF2B5EF4-FFF2-40B4-BE49-F238E27FC236}">
                <a16:creationId xmlns:a16="http://schemas.microsoft.com/office/drawing/2014/main" id="{80213929-9A65-479B-A7F8-28E1CE5AAC1C}"/>
              </a:ext>
            </a:extLst>
          </p:cNvPr>
          <p:cNvSpPr txBox="1"/>
          <p:nvPr/>
        </p:nvSpPr>
        <p:spPr>
          <a:xfrm rot="186132">
            <a:off x="6852953" y="2013729"/>
            <a:ext cx="840101" cy="461665"/>
          </a:xfrm>
          <a:prstGeom prst="rect">
            <a:avLst/>
          </a:prstGeom>
          <a:noFill/>
        </p:spPr>
        <p:txBody>
          <a:bodyPr wrap="square" numCol="1" rtlCol="0">
            <a:spAutoFit/>
          </a:bodyPr>
          <a:lstStyle/>
          <a:p>
            <a:pPr defTabSz="342900">
              <a:defRPr/>
            </a:pPr>
            <a:r>
              <a:rPr lang="fr-FR" altLang="fr-FR" sz="1200" b="1" dirty="0">
                <a:solidFill>
                  <a:prstClr val="white"/>
                </a:solidFill>
                <a:latin typeface="Century Gothic" panose="020B0502020202020204" pitchFamily="34" charset="0"/>
              </a:rPr>
              <a:t>ENJOY</a:t>
            </a:r>
            <a:br>
              <a:rPr lang="fr-FR" altLang="fr-FR" sz="1200" b="1" dirty="0">
                <a:solidFill>
                  <a:prstClr val="white"/>
                </a:solidFill>
                <a:latin typeface="Century Gothic" panose="020B0502020202020204" pitchFamily="34" charset="0"/>
              </a:rPr>
            </a:br>
            <a:r>
              <a:rPr lang="fr-FR" altLang="fr-FR" sz="1200" b="1" dirty="0">
                <a:solidFill>
                  <a:prstClr val="white"/>
                </a:solidFill>
                <a:latin typeface="Century Gothic" panose="020B0502020202020204" pitchFamily="34" charset="0"/>
              </a:rPr>
              <a:t>DRIVI</a:t>
            </a:r>
            <a:endParaRPr lang="fr-FR" altLang="fr-FR" sz="450" dirty="0">
              <a:solidFill>
                <a:prstClr val="white"/>
              </a:solidFill>
              <a:latin typeface="Century Gothic" panose="020B0502020202020204" pitchFamily="34" charset="0"/>
            </a:endParaRPr>
          </a:p>
        </p:txBody>
      </p:sp>
      <p:sp>
        <p:nvSpPr>
          <p:cNvPr id="40" name="ZoneTexte 39">
            <a:extLst>
              <a:ext uri="{FF2B5EF4-FFF2-40B4-BE49-F238E27FC236}">
                <a16:creationId xmlns:a16="http://schemas.microsoft.com/office/drawing/2014/main" id="{A36AD38C-EFDB-4DC4-8A15-4FE2B1624C8C}"/>
              </a:ext>
            </a:extLst>
          </p:cNvPr>
          <p:cNvSpPr txBox="1"/>
          <p:nvPr/>
        </p:nvSpPr>
        <p:spPr>
          <a:xfrm>
            <a:off x="6658401" y="1967568"/>
            <a:ext cx="360110" cy="461665"/>
          </a:xfrm>
          <a:prstGeom prst="rect">
            <a:avLst/>
          </a:prstGeom>
          <a:noFill/>
        </p:spPr>
        <p:txBody>
          <a:bodyPr wrap="square" numCol="1" rtlCol="0">
            <a:spAutoFit/>
          </a:bodyPr>
          <a:lstStyle/>
          <a:p>
            <a:pPr defTabSz="342900">
              <a:defRPr/>
            </a:pPr>
            <a:r>
              <a:rPr lang="fr-FR" altLang="fr-FR" sz="2400" b="1" dirty="0">
                <a:solidFill>
                  <a:prstClr val="white"/>
                </a:solidFill>
                <a:latin typeface="Century Gothic" panose="020B0502020202020204" pitchFamily="34" charset="0"/>
              </a:rPr>
              <a:t>#</a:t>
            </a:r>
            <a:endParaRPr lang="fr-FR" altLang="fr-FR" sz="2400" dirty="0">
              <a:solidFill>
                <a:prstClr val="white"/>
              </a:solidFill>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339715" y="5741268"/>
            <a:ext cx="2562561" cy="196208"/>
          </a:xfrm>
          <a:prstGeom prst="rect">
            <a:avLst/>
          </a:prstGeom>
          <a:noFill/>
        </p:spPr>
        <p:txBody>
          <a:bodyPr wrap="square" numCol="1" rtlCol="0">
            <a:spAutoFit/>
          </a:bodyPr>
          <a:lstStyle/>
          <a:p>
            <a:pPr defTabSz="342900"/>
            <a:r>
              <a:rPr lang="fr-FR" altLang="fr-FR" sz="675" dirty="0">
                <a:solidFill>
                  <a:prstClr val="black"/>
                </a:solidFill>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1504764" y="3119147"/>
            <a:ext cx="2966670" cy="253916"/>
          </a:xfrm>
          <a:prstGeom prst="rect">
            <a:avLst/>
          </a:prstGeom>
          <a:noFill/>
        </p:spPr>
        <p:txBody>
          <a:bodyPr wrap="square" numCol="1" rtlCol="0">
            <a:spAutoFit/>
          </a:bodyPr>
          <a:lstStyle/>
          <a:p>
            <a:pPr defTabSz="342900">
              <a:defRPr/>
            </a:pPr>
            <a:r>
              <a:rPr lang="fr-FR" altLang="fr-FR" sz="1050" u="sng" dirty="0">
                <a:solidFill>
                  <a:srgbClr val="D0363B"/>
                </a:solidFill>
                <a:latin typeface="Century Gothic" panose="020B0502020202020204" pitchFamily="34" charset="0"/>
              </a:rPr>
              <a:t>RESPONSABLE PÉDAGOGIQUE Voiture</a:t>
            </a:r>
            <a:endParaRPr lang="fr-FR" altLang="fr-FR" sz="1050" dirty="0">
              <a:solidFill>
                <a:srgbClr val="D0363B"/>
              </a:solidFill>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1613127" y="3421735"/>
            <a:ext cx="1991951" cy="500981"/>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Virginie V</a:t>
            </a: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3605099" y="3511361"/>
            <a:ext cx="525953" cy="572742"/>
          </a:xfrm>
          <a:prstGeom prst="rect">
            <a:avLst/>
          </a:prstGeom>
        </p:spPr>
      </p:pic>
      <p:sp>
        <p:nvSpPr>
          <p:cNvPr id="55" name="Rectangle : coins arrondis 54">
            <a:extLst>
              <a:ext uri="{FF2B5EF4-FFF2-40B4-BE49-F238E27FC236}">
                <a16:creationId xmlns:a16="http://schemas.microsoft.com/office/drawing/2014/main" id="{4B9AC95B-1059-45BB-8595-F24FE0850C58}"/>
              </a:ext>
            </a:extLst>
          </p:cNvPr>
          <p:cNvSpPr/>
          <p:nvPr/>
        </p:nvSpPr>
        <p:spPr>
          <a:xfrm>
            <a:off x="1580747" y="4392300"/>
            <a:ext cx="1991951" cy="500981"/>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Benjamin T</a:t>
            </a:r>
          </a:p>
        </p:txBody>
      </p:sp>
      <p:pic>
        <p:nvPicPr>
          <p:cNvPr id="57" name="Image 56">
            <a:extLst>
              <a:ext uri="{FF2B5EF4-FFF2-40B4-BE49-F238E27FC236}">
                <a16:creationId xmlns:a16="http://schemas.microsoft.com/office/drawing/2014/main" id="{BBF0F904-7A6B-4D33-AF78-1FDEA277FF7D}"/>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3548060" y="4475753"/>
            <a:ext cx="525953" cy="572742"/>
          </a:xfrm>
          <a:prstGeom prst="rect">
            <a:avLst/>
          </a:prstGeom>
        </p:spPr>
      </p:pic>
      <p:sp>
        <p:nvSpPr>
          <p:cNvPr id="58" name="ZoneTexte 57">
            <a:extLst>
              <a:ext uri="{FF2B5EF4-FFF2-40B4-BE49-F238E27FC236}">
                <a16:creationId xmlns:a16="http://schemas.microsoft.com/office/drawing/2014/main" id="{C719E3D0-51D0-4F06-B0C1-75E3F8376353}"/>
              </a:ext>
            </a:extLst>
          </p:cNvPr>
          <p:cNvSpPr txBox="1"/>
          <p:nvPr/>
        </p:nvSpPr>
        <p:spPr>
          <a:xfrm>
            <a:off x="1504764" y="4066951"/>
            <a:ext cx="2966670" cy="253916"/>
          </a:xfrm>
          <a:prstGeom prst="rect">
            <a:avLst/>
          </a:prstGeom>
          <a:noFill/>
        </p:spPr>
        <p:txBody>
          <a:bodyPr wrap="square" numCol="1" rtlCol="0">
            <a:spAutoFit/>
          </a:bodyPr>
          <a:lstStyle/>
          <a:p>
            <a:pPr defTabSz="342900">
              <a:defRPr/>
            </a:pPr>
            <a:r>
              <a:rPr lang="fr-FR" altLang="fr-FR" sz="1050" u="sng" dirty="0">
                <a:solidFill>
                  <a:srgbClr val="D0363B"/>
                </a:solidFill>
                <a:latin typeface="Century Gothic" panose="020B0502020202020204" pitchFamily="34" charset="0"/>
              </a:rPr>
              <a:t>REFERENT(E) HANDICAP</a:t>
            </a:r>
            <a:endParaRPr lang="fr-FR" altLang="fr-FR" sz="1050" dirty="0">
              <a:solidFill>
                <a:srgbClr val="D0363B"/>
              </a:solidFill>
              <a:latin typeface="Century Gothic" panose="020B0502020202020204" pitchFamily="34" charset="0"/>
            </a:endParaRPr>
          </a:p>
        </p:txBody>
      </p:sp>
      <p:sp>
        <p:nvSpPr>
          <p:cNvPr id="59" name="Rectangle : coins arrondis 58">
            <a:extLst>
              <a:ext uri="{FF2B5EF4-FFF2-40B4-BE49-F238E27FC236}">
                <a16:creationId xmlns:a16="http://schemas.microsoft.com/office/drawing/2014/main" id="{230062D7-061E-4170-9FBB-B1E8933FFC89}"/>
              </a:ext>
            </a:extLst>
          </p:cNvPr>
          <p:cNvSpPr/>
          <p:nvPr/>
        </p:nvSpPr>
        <p:spPr>
          <a:xfrm>
            <a:off x="4575330" y="4468466"/>
            <a:ext cx="1991951" cy="500981"/>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Sandrine B</a:t>
            </a:r>
          </a:p>
        </p:txBody>
      </p:sp>
      <p:sp>
        <p:nvSpPr>
          <p:cNvPr id="62" name="ZoneTexte 61">
            <a:extLst>
              <a:ext uri="{FF2B5EF4-FFF2-40B4-BE49-F238E27FC236}">
                <a16:creationId xmlns:a16="http://schemas.microsoft.com/office/drawing/2014/main" id="{161823BB-6AF0-4F3F-ABB3-B32BAD3BA59B}"/>
              </a:ext>
            </a:extLst>
          </p:cNvPr>
          <p:cNvSpPr txBox="1"/>
          <p:nvPr/>
        </p:nvSpPr>
        <p:spPr>
          <a:xfrm>
            <a:off x="4366787" y="4066951"/>
            <a:ext cx="2966670" cy="253916"/>
          </a:xfrm>
          <a:prstGeom prst="rect">
            <a:avLst/>
          </a:prstGeom>
          <a:noFill/>
        </p:spPr>
        <p:txBody>
          <a:bodyPr wrap="square" numCol="1" rtlCol="0">
            <a:spAutoFit/>
          </a:bodyPr>
          <a:lstStyle/>
          <a:p>
            <a:pPr defTabSz="342900">
              <a:defRPr/>
            </a:pPr>
            <a:r>
              <a:rPr lang="fr-FR" altLang="fr-FR" sz="1050" u="sng" dirty="0">
                <a:solidFill>
                  <a:srgbClr val="D0363B"/>
                </a:solidFill>
                <a:latin typeface="Century Gothic" panose="020B0502020202020204" pitchFamily="34" charset="0"/>
              </a:rPr>
              <a:t>REFERENT(E) ENTREPRISE</a:t>
            </a:r>
            <a:endParaRPr lang="fr-FR" altLang="fr-FR" sz="1050" dirty="0">
              <a:solidFill>
                <a:srgbClr val="D0363B"/>
              </a:solidFill>
              <a:latin typeface="Century Gothic" panose="020B0502020202020204" pitchFamily="34" charset="0"/>
            </a:endParaRPr>
          </a:p>
        </p:txBody>
      </p:sp>
      <p:sp>
        <p:nvSpPr>
          <p:cNvPr id="64" name="Rectangle : coins arrondis 63">
            <a:extLst>
              <a:ext uri="{FF2B5EF4-FFF2-40B4-BE49-F238E27FC236}">
                <a16:creationId xmlns:a16="http://schemas.microsoft.com/office/drawing/2014/main" id="{61DE2E10-78A9-4A77-AA80-012704574577}"/>
              </a:ext>
            </a:extLst>
          </p:cNvPr>
          <p:cNvSpPr/>
          <p:nvPr/>
        </p:nvSpPr>
        <p:spPr>
          <a:xfrm>
            <a:off x="4598445" y="2357778"/>
            <a:ext cx="2040431" cy="481646"/>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Benjamin T</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pic>
        <p:nvPicPr>
          <p:cNvPr id="66" name="Image 65">
            <a:extLst>
              <a:ext uri="{FF2B5EF4-FFF2-40B4-BE49-F238E27FC236}">
                <a16:creationId xmlns:a16="http://schemas.microsoft.com/office/drawing/2014/main" id="{13AB6CC5-651B-4C7D-8029-56489A4D3E9F}"/>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711004" y="2388174"/>
            <a:ext cx="525953" cy="572742"/>
          </a:xfrm>
          <a:prstGeom prst="rect">
            <a:avLst/>
          </a:prstGeom>
        </p:spPr>
      </p:pic>
      <p:pic>
        <p:nvPicPr>
          <p:cNvPr id="9" name="Image 8">
            <a:extLst>
              <a:ext uri="{FF2B5EF4-FFF2-40B4-BE49-F238E27FC236}">
                <a16:creationId xmlns:a16="http://schemas.microsoft.com/office/drawing/2014/main" id="{67027A2D-21EC-4C92-8B2D-A6C25D9BBFD2}"/>
              </a:ext>
            </a:extLst>
          </p:cNvPr>
          <p:cNvPicPr>
            <a:picLocks noChangeAspect="1"/>
          </p:cNvPicPr>
          <p:nvPr/>
        </p:nvPicPr>
        <p:blipFill>
          <a:blip r:embed="rId4"/>
          <a:stretch>
            <a:fillRect/>
          </a:stretch>
        </p:blipFill>
        <p:spPr>
          <a:xfrm>
            <a:off x="4366788" y="3114606"/>
            <a:ext cx="2981203" cy="288061"/>
          </a:xfrm>
          <a:prstGeom prst="rect">
            <a:avLst/>
          </a:prstGeom>
        </p:spPr>
      </p:pic>
      <p:pic>
        <p:nvPicPr>
          <p:cNvPr id="68" name="Image 67">
            <a:extLst>
              <a:ext uri="{FF2B5EF4-FFF2-40B4-BE49-F238E27FC236}">
                <a16:creationId xmlns:a16="http://schemas.microsoft.com/office/drawing/2014/main" id="{C54B752C-4A6B-4AA8-9160-9C3C67993AD7}"/>
              </a:ext>
            </a:extLst>
          </p:cNvPr>
          <p:cNvPicPr>
            <a:picLocks noChangeAspect="1"/>
          </p:cNvPicPr>
          <p:nvPr/>
        </p:nvPicPr>
        <p:blipFill>
          <a:blip r:embed="rId5"/>
          <a:stretch>
            <a:fillRect/>
          </a:stretch>
        </p:blipFill>
        <p:spPr>
          <a:xfrm>
            <a:off x="6658401" y="3542215"/>
            <a:ext cx="525826" cy="571550"/>
          </a:xfrm>
          <a:prstGeom prst="rect">
            <a:avLst/>
          </a:prstGeom>
        </p:spPr>
      </p:pic>
      <p:pic>
        <p:nvPicPr>
          <p:cNvPr id="69" name="Image 68">
            <a:extLst>
              <a:ext uri="{FF2B5EF4-FFF2-40B4-BE49-F238E27FC236}">
                <a16:creationId xmlns:a16="http://schemas.microsoft.com/office/drawing/2014/main" id="{355E1E46-F20D-4080-B3AA-F3AE930F2DFC}"/>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6533262" y="4577811"/>
            <a:ext cx="485249" cy="521656"/>
          </a:xfrm>
          <a:prstGeom prst="rect">
            <a:avLst/>
          </a:prstGeom>
        </p:spPr>
      </p:pic>
      <p:sp>
        <p:nvSpPr>
          <p:cNvPr id="2" name="Rectangle : coins arrondis 1">
            <a:extLst>
              <a:ext uri="{FF2B5EF4-FFF2-40B4-BE49-F238E27FC236}">
                <a16:creationId xmlns:a16="http://schemas.microsoft.com/office/drawing/2014/main" id="{6EC72F14-A5E1-F5C6-2EE8-4B3DD6FD1308}"/>
              </a:ext>
            </a:extLst>
          </p:cNvPr>
          <p:cNvSpPr/>
          <p:nvPr/>
        </p:nvSpPr>
        <p:spPr>
          <a:xfrm>
            <a:off x="4590885" y="3503708"/>
            <a:ext cx="1991951" cy="500981"/>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Bruno D</a:t>
            </a:r>
          </a:p>
        </p:txBody>
      </p:sp>
    </p:spTree>
    <p:extLst>
      <p:ext uri="{BB962C8B-B14F-4D97-AF65-F5344CB8AC3E}">
        <p14:creationId xmlns:p14="http://schemas.microsoft.com/office/powerpoint/2010/main" val="37081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1444326" y="1158555"/>
            <a:ext cx="6457950" cy="871727"/>
          </a:xfrm>
          <a:prstGeom prst="rect">
            <a:avLst/>
          </a:prstGeom>
        </p:spPr>
        <p:txBody>
          <a:bodyPr vert="horz" lIns="68580" tIns="34290" rIns="68580" bIns="3429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defTabSz="685800">
              <a:defRPr/>
            </a:pPr>
            <a:r>
              <a:rPr lang="fr-FR" altLang="fr-FR" sz="2700" u="sng" dirty="0">
                <a:latin typeface="Century Gothic" panose="020B0502020202020204" pitchFamily="34" charset="0"/>
              </a:rPr>
              <a:t>L’ÉQUIPE du CER 74 SERVETTAZ</a:t>
            </a: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1649740" y="2716672"/>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Virginie V</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6568693" y="1938192"/>
            <a:ext cx="1137709" cy="594579"/>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endParaRPr lang="fr-FR" altLang="fr-FR" sz="1350">
              <a:solidFill>
                <a:prstClr val="white"/>
              </a:solidFill>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6613245" y="2464144"/>
            <a:ext cx="365962" cy="257989"/>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endParaRPr lang="fr-FR" altLang="fr-FR" sz="1350">
              <a:solidFill>
                <a:prstClr val="white"/>
              </a:solidFill>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6852953" y="1944479"/>
            <a:ext cx="840101" cy="600164"/>
          </a:xfrm>
          <a:prstGeom prst="rect">
            <a:avLst/>
          </a:prstGeom>
          <a:noFill/>
        </p:spPr>
        <p:txBody>
          <a:bodyPr wrap="square" numCol="1" rtlCol="0">
            <a:spAutoFit/>
          </a:bodyPr>
          <a:lstStyle/>
          <a:p>
            <a:pPr defTabSz="342900">
              <a:defRPr/>
            </a:pPr>
            <a:r>
              <a:rPr lang="fr-FR" altLang="fr-FR" sz="1200" b="1" dirty="0">
                <a:solidFill>
                  <a:prstClr val="white"/>
                </a:solidFill>
                <a:latin typeface="Century Gothic" panose="020B0502020202020204" pitchFamily="34" charset="0"/>
              </a:rPr>
              <a:t>ENJOY</a:t>
            </a:r>
            <a:br>
              <a:rPr lang="fr-FR" altLang="fr-FR" sz="1200" b="1" dirty="0">
                <a:solidFill>
                  <a:prstClr val="white"/>
                </a:solidFill>
                <a:latin typeface="Century Gothic" panose="020B0502020202020204" pitchFamily="34" charset="0"/>
              </a:rPr>
            </a:br>
            <a:r>
              <a:rPr lang="fr-FR" altLang="fr-FR" sz="1200" b="1" dirty="0">
                <a:solidFill>
                  <a:prstClr val="white"/>
                </a:solidFill>
                <a:latin typeface="Century Gothic" panose="020B0502020202020204" pitchFamily="34" charset="0"/>
              </a:rPr>
              <a:t>DRIVING</a:t>
            </a:r>
            <a:br>
              <a:rPr lang="fr-FR" altLang="fr-FR" sz="1350" dirty="0">
                <a:solidFill>
                  <a:prstClr val="white"/>
                </a:solidFill>
                <a:latin typeface="Century Gothic" panose="020B0502020202020204" pitchFamily="34" charset="0"/>
              </a:rPr>
            </a:br>
            <a:r>
              <a:rPr lang="fr-FR" altLang="fr-FR" sz="450" dirty="0">
                <a:solidFill>
                  <a:prstClr val="white"/>
                </a:solidFill>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6658401" y="1967568"/>
            <a:ext cx="360110" cy="461665"/>
          </a:xfrm>
          <a:prstGeom prst="rect">
            <a:avLst/>
          </a:prstGeom>
          <a:noFill/>
        </p:spPr>
        <p:txBody>
          <a:bodyPr wrap="square" numCol="1" rtlCol="0">
            <a:spAutoFit/>
          </a:bodyPr>
          <a:lstStyle/>
          <a:p>
            <a:pPr defTabSz="342900">
              <a:defRPr/>
            </a:pPr>
            <a:r>
              <a:rPr lang="fr-FR" altLang="fr-FR" sz="2400" b="1" dirty="0">
                <a:solidFill>
                  <a:prstClr val="white"/>
                </a:solidFill>
                <a:latin typeface="Century Gothic" panose="020B0502020202020204" pitchFamily="34" charset="0"/>
              </a:rPr>
              <a:t>#</a:t>
            </a:r>
            <a:endParaRPr lang="fr-FR" altLang="fr-FR" sz="2400" dirty="0">
              <a:solidFill>
                <a:prstClr val="white"/>
              </a:solidFill>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339715" y="5741268"/>
            <a:ext cx="2562561" cy="196208"/>
          </a:xfrm>
          <a:prstGeom prst="rect">
            <a:avLst/>
          </a:prstGeom>
          <a:noFill/>
        </p:spPr>
        <p:txBody>
          <a:bodyPr wrap="square" numCol="1" rtlCol="0">
            <a:spAutoFit/>
          </a:bodyPr>
          <a:lstStyle/>
          <a:p>
            <a:pPr defTabSz="342900">
              <a:defRPr/>
            </a:pPr>
            <a:r>
              <a:rPr lang="fr-FR" altLang="fr-FR" sz="675" dirty="0">
                <a:solidFill>
                  <a:prstClr val="black"/>
                </a:solidFill>
                <a:latin typeface="Century Gothic" panose="020B0502020202020204" pitchFamily="34" charset="0"/>
              </a:rPr>
              <a:t>CRITÈRE 4.1; 4.2; 4.3; 4.4 4.5 DU LABEL DE L’ETAT</a:t>
            </a:r>
          </a:p>
        </p:txBody>
      </p:sp>
      <p:sp>
        <p:nvSpPr>
          <p:cNvPr id="32" name="ZoneTexte 31">
            <a:extLst>
              <a:ext uri="{FF2B5EF4-FFF2-40B4-BE49-F238E27FC236}">
                <a16:creationId xmlns:a16="http://schemas.microsoft.com/office/drawing/2014/main" id="{111F1B2E-3278-491C-B818-07175B3B4706}"/>
              </a:ext>
            </a:extLst>
          </p:cNvPr>
          <p:cNvSpPr txBox="1"/>
          <p:nvPr/>
        </p:nvSpPr>
        <p:spPr>
          <a:xfrm>
            <a:off x="3447971" y="1998016"/>
            <a:ext cx="2248058" cy="276999"/>
          </a:xfrm>
          <a:prstGeom prst="rect">
            <a:avLst/>
          </a:prstGeom>
          <a:noFill/>
        </p:spPr>
        <p:txBody>
          <a:bodyPr wrap="square" numCol="1" rtlCol="0">
            <a:spAutoFit/>
          </a:bodyPr>
          <a:lstStyle/>
          <a:p>
            <a:pPr algn="ctr" defTabSz="342900">
              <a:defRPr/>
            </a:pPr>
            <a:r>
              <a:rPr lang="fr-FR" altLang="fr-FR" sz="1200" u="sng" dirty="0">
                <a:solidFill>
                  <a:srgbClr val="D0363B"/>
                </a:solidFill>
                <a:latin typeface="Century Gothic" panose="020B0502020202020204" pitchFamily="34" charset="0"/>
              </a:rPr>
              <a:t>NOS ENSEIGNANTS</a:t>
            </a:r>
            <a:endParaRPr lang="fr-FR" altLang="fr-FR" sz="1200" dirty="0">
              <a:solidFill>
                <a:srgbClr val="D0363B"/>
              </a:solidFill>
              <a:latin typeface="Century Gothic" panose="020B0502020202020204" pitchFamily="34" charset="0"/>
            </a:endParaRP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3443974" y="2759620"/>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Françoise M</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1649740" y="3532968"/>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Rémi B</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939529" y="2754486"/>
            <a:ext cx="525953" cy="565415"/>
          </a:xfrm>
          <a:prstGeom prst="rect">
            <a:avLst/>
          </a:prstGeom>
        </p:spPr>
      </p:pic>
      <p:sp>
        <p:nvSpPr>
          <p:cNvPr id="49" name="Rectangle : coins arrondis 48">
            <a:extLst>
              <a:ext uri="{FF2B5EF4-FFF2-40B4-BE49-F238E27FC236}">
                <a16:creationId xmlns:a16="http://schemas.microsoft.com/office/drawing/2014/main" id="{395C230B-B460-4F15-9842-3A324636893A}"/>
              </a:ext>
            </a:extLst>
          </p:cNvPr>
          <p:cNvSpPr/>
          <p:nvPr/>
        </p:nvSpPr>
        <p:spPr>
          <a:xfrm>
            <a:off x="3443974" y="3538232"/>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Benjamin T</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Formation code</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p>
          <a:p>
            <a:pPr algn="ctr" defTabSz="342900">
              <a:defRPr/>
            </a:pPr>
            <a:r>
              <a:rPr lang="fr-FR" altLang="fr-FR" sz="600" dirty="0">
                <a:solidFill>
                  <a:prstClr val="black"/>
                </a:solidFill>
                <a:latin typeface="Century Gothic" panose="020B0502020202020204" pitchFamily="34" charset="0"/>
              </a:rPr>
              <a:t>- B96</a:t>
            </a:r>
          </a:p>
        </p:txBody>
      </p:sp>
      <p:pic>
        <p:nvPicPr>
          <p:cNvPr id="33" name="Image 32">
            <a:extLst>
              <a:ext uri="{FF2B5EF4-FFF2-40B4-BE49-F238E27FC236}">
                <a16:creationId xmlns:a16="http://schemas.microsoft.com/office/drawing/2014/main" id="{B4F1340C-7FD9-4E20-9F75-189151E78875}"/>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736891" y="3599404"/>
            <a:ext cx="525953" cy="572742"/>
          </a:xfrm>
          <a:prstGeom prst="rect">
            <a:avLst/>
          </a:prstGeom>
        </p:spPr>
      </p:pic>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705282" y="2808684"/>
            <a:ext cx="525953" cy="565415"/>
          </a:xfrm>
          <a:prstGeom prst="rect">
            <a:avLst/>
          </a:prstGeom>
        </p:spPr>
      </p:pic>
      <p:pic>
        <p:nvPicPr>
          <p:cNvPr id="53" name="Image 52">
            <a:extLst>
              <a:ext uri="{FF2B5EF4-FFF2-40B4-BE49-F238E27FC236}">
                <a16:creationId xmlns:a16="http://schemas.microsoft.com/office/drawing/2014/main" id="{1EB43B3B-312A-4C6C-A519-C7CF5AE0F5C8}"/>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83008" y="4509935"/>
            <a:ext cx="525953" cy="572742"/>
          </a:xfrm>
          <a:prstGeom prst="rect">
            <a:avLst/>
          </a:prstGeom>
        </p:spPr>
      </p:pic>
      <p:pic>
        <p:nvPicPr>
          <p:cNvPr id="65" name="Image 64">
            <a:extLst>
              <a:ext uri="{FF2B5EF4-FFF2-40B4-BE49-F238E27FC236}">
                <a16:creationId xmlns:a16="http://schemas.microsoft.com/office/drawing/2014/main" id="{9A4F0361-C128-4ADD-9D7D-FD5E5989D86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29564" y="3599404"/>
            <a:ext cx="525953" cy="572742"/>
          </a:xfrm>
          <a:prstGeom prst="rect">
            <a:avLst/>
          </a:prstGeom>
        </p:spPr>
      </p:pic>
      <p:pic>
        <p:nvPicPr>
          <p:cNvPr id="66" name="Image 65">
            <a:extLst>
              <a:ext uri="{FF2B5EF4-FFF2-40B4-BE49-F238E27FC236}">
                <a16:creationId xmlns:a16="http://schemas.microsoft.com/office/drawing/2014/main" id="{66EAAA56-275C-4C6F-BD32-2CBC1024D86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705282" y="4509935"/>
            <a:ext cx="525953" cy="572742"/>
          </a:xfrm>
          <a:prstGeom prst="rect">
            <a:avLst/>
          </a:prstGeom>
        </p:spPr>
      </p:pic>
      <p:sp>
        <p:nvSpPr>
          <p:cNvPr id="5" name="Rectangle : coins arrondis 4">
            <a:extLst>
              <a:ext uri="{FF2B5EF4-FFF2-40B4-BE49-F238E27FC236}">
                <a16:creationId xmlns:a16="http://schemas.microsoft.com/office/drawing/2014/main" id="{C6B93EBC-8D13-72C5-C0FC-E14F995A39C5}"/>
              </a:ext>
            </a:extLst>
          </p:cNvPr>
          <p:cNvSpPr/>
          <p:nvPr/>
        </p:nvSpPr>
        <p:spPr>
          <a:xfrm>
            <a:off x="5513320" y="2752749"/>
            <a:ext cx="1250798" cy="512045"/>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Caroline B</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pic>
        <p:nvPicPr>
          <p:cNvPr id="7" name="Image 6">
            <a:extLst>
              <a:ext uri="{FF2B5EF4-FFF2-40B4-BE49-F238E27FC236}">
                <a16:creationId xmlns:a16="http://schemas.microsoft.com/office/drawing/2014/main" id="{23E2531D-6095-0CA1-BFBE-7203697E7CA5}"/>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6747051" y="2845908"/>
            <a:ext cx="525953" cy="565415"/>
          </a:xfrm>
          <a:prstGeom prst="rect">
            <a:avLst/>
          </a:prstGeom>
        </p:spPr>
      </p:pic>
      <p:sp>
        <p:nvSpPr>
          <p:cNvPr id="11" name="Rectangle : coins arrondis 10">
            <a:extLst>
              <a:ext uri="{FF2B5EF4-FFF2-40B4-BE49-F238E27FC236}">
                <a16:creationId xmlns:a16="http://schemas.microsoft.com/office/drawing/2014/main" id="{DF77DC30-66B0-0F7D-4434-C7694FA62149}"/>
              </a:ext>
            </a:extLst>
          </p:cNvPr>
          <p:cNvSpPr/>
          <p:nvPr/>
        </p:nvSpPr>
        <p:spPr>
          <a:xfrm>
            <a:off x="1609735" y="4414252"/>
            <a:ext cx="1250798" cy="648372"/>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Bruno D</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p>
          <a:p>
            <a:pPr algn="ctr" defTabSz="342900">
              <a:defRPr/>
            </a:pPr>
            <a:r>
              <a:rPr lang="fr-FR" altLang="fr-FR" sz="600" dirty="0">
                <a:solidFill>
                  <a:prstClr val="black"/>
                </a:solidFill>
                <a:latin typeface="Century Gothic" panose="020B0502020202020204" pitchFamily="34" charset="0"/>
              </a:rPr>
              <a:t>-B96</a:t>
            </a:r>
          </a:p>
          <a:p>
            <a:pPr algn="ctr" defTabSz="342900">
              <a:defRPr/>
            </a:pPr>
            <a:r>
              <a:rPr lang="fr-FR" altLang="fr-FR" sz="600" dirty="0">
                <a:solidFill>
                  <a:prstClr val="black"/>
                </a:solidFill>
                <a:latin typeface="Century Gothic" panose="020B0502020202020204" pitchFamily="34" charset="0"/>
              </a:rPr>
              <a:t>-A2 A1</a:t>
            </a:r>
          </a:p>
          <a:p>
            <a:pPr algn="ctr" defTabSz="342900">
              <a:defRPr/>
            </a:pPr>
            <a:r>
              <a:rPr lang="fr-FR" altLang="fr-FR" sz="600" dirty="0">
                <a:solidFill>
                  <a:prstClr val="black"/>
                </a:solidFill>
                <a:latin typeface="Century Gothic" panose="020B0502020202020204" pitchFamily="34" charset="0"/>
              </a:rPr>
              <a:t>-Passerelle A2A</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sp>
        <p:nvSpPr>
          <p:cNvPr id="12" name="Rectangle : coins arrondis 11">
            <a:extLst>
              <a:ext uri="{FF2B5EF4-FFF2-40B4-BE49-F238E27FC236}">
                <a16:creationId xmlns:a16="http://schemas.microsoft.com/office/drawing/2014/main" id="{3C967D2A-A749-05C3-2EE3-EC52022A5076}"/>
              </a:ext>
            </a:extLst>
          </p:cNvPr>
          <p:cNvSpPr/>
          <p:nvPr/>
        </p:nvSpPr>
        <p:spPr>
          <a:xfrm>
            <a:off x="3420208" y="4414251"/>
            <a:ext cx="1250798" cy="648372"/>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defRPr/>
            </a:pPr>
            <a:r>
              <a:rPr lang="fr-FR" altLang="fr-FR" sz="600" dirty="0">
                <a:solidFill>
                  <a:prstClr val="black"/>
                </a:solidFill>
                <a:latin typeface="Century Gothic" panose="020B0502020202020204" pitchFamily="34" charset="0"/>
              </a:rPr>
              <a:t>Bruno Z</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Formations dispensées</a:t>
            </a:r>
            <a:br>
              <a:rPr lang="fr-FR" altLang="fr-FR" sz="600" dirty="0">
                <a:solidFill>
                  <a:prstClr val="black"/>
                </a:solidFill>
                <a:latin typeface="Century Gothic" panose="020B0502020202020204" pitchFamily="34" charset="0"/>
              </a:rPr>
            </a:br>
            <a:r>
              <a:rPr lang="fr-FR" altLang="fr-FR" sz="600" dirty="0">
                <a:solidFill>
                  <a:prstClr val="black"/>
                </a:solidFill>
                <a:latin typeface="Century Gothic" panose="020B0502020202020204" pitchFamily="34" charset="0"/>
              </a:rPr>
              <a:t>- Permis B AAC</a:t>
            </a:r>
          </a:p>
          <a:p>
            <a:pPr algn="ctr" defTabSz="342900">
              <a:defRPr/>
            </a:pPr>
            <a:r>
              <a:rPr lang="fr-FR" altLang="fr-FR" sz="600" dirty="0">
                <a:solidFill>
                  <a:prstClr val="black"/>
                </a:solidFill>
                <a:latin typeface="Century Gothic" panose="020B0502020202020204" pitchFamily="34" charset="0"/>
              </a:rPr>
              <a:t>-B96</a:t>
            </a:r>
          </a:p>
          <a:p>
            <a:pPr algn="ctr" defTabSz="342900">
              <a:defRPr/>
            </a:pPr>
            <a:r>
              <a:rPr lang="fr-FR" altLang="fr-FR" sz="600" dirty="0">
                <a:solidFill>
                  <a:prstClr val="black"/>
                </a:solidFill>
                <a:latin typeface="Century Gothic" panose="020B0502020202020204" pitchFamily="34" charset="0"/>
              </a:rPr>
              <a:t>-A2 A1</a:t>
            </a:r>
          </a:p>
          <a:p>
            <a:pPr algn="ctr" defTabSz="342900">
              <a:defRPr/>
            </a:pPr>
            <a:r>
              <a:rPr lang="fr-FR" altLang="fr-FR" sz="600" dirty="0">
                <a:solidFill>
                  <a:prstClr val="black"/>
                </a:solidFill>
                <a:latin typeface="Century Gothic" panose="020B0502020202020204" pitchFamily="34" charset="0"/>
              </a:rPr>
              <a:t>-Passerelle A2A</a:t>
            </a:r>
            <a:br>
              <a:rPr lang="fr-FR" altLang="fr-FR" sz="600" dirty="0">
                <a:solidFill>
                  <a:prstClr val="black"/>
                </a:solidFill>
                <a:latin typeface="Century Gothic" panose="020B0502020202020204" pitchFamily="34" charset="0"/>
              </a:rPr>
            </a:br>
            <a:endParaRPr lang="fr-FR" altLang="fr-FR" sz="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1215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2918" y="2205211"/>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5314" y="2202806"/>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4752881" y="2207267"/>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PERMIS</a:t>
              </a:r>
            </a:p>
            <a:p>
              <a:pPr algn="ctr"/>
              <a:r>
                <a:rPr lang="fr-FR" alt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située à </a:t>
            </a:r>
            <a:endParaRPr lang="fr-FR" altLang="fr-FR" sz="1400" dirty="0">
              <a:solidFill>
                <a:srgbClr val="D0363B"/>
              </a:solidFill>
              <a:latin typeface="Century Gothic" panose="020B0502020202020204" pitchFamily="34" charset="0"/>
            </a:endParaRPr>
          </a:p>
          <a:p>
            <a:r>
              <a:rPr lang="fr-FR" altLang="fr-FR" sz="1400" dirty="0">
                <a:solidFill>
                  <a:srgbClr val="D0363B"/>
                </a:solidFill>
                <a:latin typeface="Century Gothic" panose="020B0502020202020204" pitchFamily="34" charset="0"/>
              </a:rPr>
              <a:t>Délaissée RD1201 SAINT MARTIN DE BELLEVUE</a:t>
            </a: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10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(soit </a:t>
            </a:r>
            <a:r>
              <a:rPr lang="fr-FR" altLang="fr-FR" sz="1400" dirty="0">
                <a:solidFill>
                  <a:srgbClr val="D0363B"/>
                </a:solidFill>
                <a:latin typeface="Century Gothic" panose="020B0502020202020204" pitchFamily="34" charset="0"/>
              </a:rPr>
              <a:t>15</a:t>
            </a:r>
            <a:r>
              <a:rPr lang="fr-FR" alt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toujours à l’école de conduite</a:t>
            </a:r>
            <a:br>
              <a:rPr lang="fr-FR" altLang="fr-FR" sz="1400" dirty="0">
                <a:latin typeface="Century Gothic" panose="020B0502020202020204" pitchFamily="34" charset="0"/>
              </a:rPr>
            </a:br>
            <a:r>
              <a:rPr lang="fr-FR" altLang="fr-FR" sz="1400" dirty="0">
                <a:latin typeface="Century Gothic" panose="020B0502020202020204" pitchFamily="34" charset="0"/>
              </a:rPr>
              <a:t>Le point de RDV se fait toujours à la piste</a:t>
            </a: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74 SERVETTAZ</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3</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Tree>
    <p:extLst>
      <p:ext uri="{BB962C8B-B14F-4D97-AF65-F5344CB8AC3E}">
        <p14:creationId xmlns:p14="http://schemas.microsoft.com/office/powerpoint/2010/main" val="351248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TotalTime>
  <Words>3598</Words>
  <Application>Microsoft Office PowerPoint</Application>
  <PresentationFormat>Affichage à l'écran (4:3)</PresentationFormat>
  <Paragraphs>374</Paragraphs>
  <Slides>23</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Century Gothic</vt:lpstr>
      <vt:lpstr>Calibri</vt:lpstr>
      <vt:lpstr>Montserrat</vt:lpstr>
      <vt:lpstr>Wingdings</vt:lpstr>
      <vt:lpstr>Conception personnalisée</vt:lpstr>
      <vt:lpstr>1_Conception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LISTE DES THEMES ABORDES LORS DES COURS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Direction CER74</cp:lastModifiedBy>
  <cp:revision>210</cp:revision>
  <cp:lastPrinted>2018-06-11T14:13:36Z</cp:lastPrinted>
  <dcterms:created xsi:type="dcterms:W3CDTF">2016-11-16T10:38:42Z</dcterms:created>
  <dcterms:modified xsi:type="dcterms:W3CDTF">2024-09-11T13:40:58Z</dcterms:modified>
</cp:coreProperties>
</file>